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23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0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tse3.mm.bing.net/th?id=OIP.Qj-8NSpX9o-mh7wB_-SW7AHaEK&amp;pid=Api&amp;P=0&amp;w=286&amp;h=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5" y="522279"/>
            <a:ext cx="6042265" cy="17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83569" y="2921183"/>
            <a:ext cx="774603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dirty="0" smtClean="0">
                <a:ln w="1143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منظمات النمو والهرمونات النباتية</a:t>
            </a:r>
          </a:p>
          <a:p>
            <a:pPr algn="ctr"/>
            <a:r>
              <a:rPr lang="ar-IQ" sz="5400" b="1" cap="none" spc="0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أ.د</a:t>
            </a:r>
            <a:r>
              <a:rPr lang="ar-IQ" sz="54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عقيل هادي عبد الواحد</a:t>
            </a:r>
          </a:p>
          <a:p>
            <a:pPr algn="ctr"/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استاذ فسيولوجيا النبات </a:t>
            </a:r>
            <a:r>
              <a:rPr lang="ar-IQ" sz="3600" b="1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والتقانات</a:t>
            </a:r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الحياتية</a:t>
            </a:r>
          </a:p>
          <a:p>
            <a:pPr algn="ctr"/>
            <a:r>
              <a:rPr lang="ar-IQ" sz="36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جامعه البصرة – كلية الزراعة</a:t>
            </a:r>
            <a:endParaRPr lang="ar-SA" sz="3600" b="1" cap="none" spc="0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صورة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16"/>
            <a:ext cx="1609460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/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40" y="490816"/>
            <a:ext cx="1496856" cy="173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"/>
    </mc:Choice>
    <mc:Fallback xmlns=""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99592" y="1400002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IQ" sz="2400" dirty="0"/>
              <a:t>إن اكتشاف </a:t>
            </a:r>
            <a:r>
              <a:rPr lang="ar-IQ" sz="2400" dirty="0" err="1"/>
              <a:t>الجبريلين</a:t>
            </a:r>
            <a:r>
              <a:rPr lang="ar-IQ" sz="2400" dirty="0"/>
              <a:t> مذهل ويعود تاريخه إلى نفس الفترة التي اكتُشفت فيها </a:t>
            </a:r>
            <a:r>
              <a:rPr lang="ar-IQ" sz="2400" dirty="0" err="1"/>
              <a:t>الأوكسينات</a:t>
            </a:r>
            <a:r>
              <a:rPr lang="ar-IQ" sz="2400" dirty="0"/>
              <a:t> ، ولكن بعد عام 1950 فقط برزت تلك </a:t>
            </a:r>
            <a:r>
              <a:rPr lang="ar-IQ" sz="2400" dirty="0" smtClean="0"/>
              <a:t>الظواهر التي تصاحب اصابه نباتات الارز. </a:t>
            </a:r>
            <a:r>
              <a:rPr lang="ar-IQ" sz="2400" dirty="0"/>
              <a:t>كان العالم الياباني الشاب </a:t>
            </a:r>
            <a:r>
              <a:rPr lang="ar-IQ" sz="2400" dirty="0" err="1"/>
              <a:t>كوروساوا</a:t>
            </a:r>
            <a:r>
              <a:rPr lang="ar-IQ" sz="2400" dirty="0"/>
              <a:t> يحاول معرفة سبب نمو شتلة الأرز المصابة بالفطريات </a:t>
            </a:r>
            <a:r>
              <a:rPr lang="en-US" sz="2400" dirty="0" err="1"/>
              <a:t>Gibberella</a:t>
            </a:r>
            <a:r>
              <a:rPr lang="en-US" sz="2400" dirty="0"/>
              <a:t> </a:t>
            </a:r>
            <a:r>
              <a:rPr lang="en-US" sz="2400" dirty="0" err="1"/>
              <a:t>fujikuroi</a:t>
            </a:r>
            <a:r>
              <a:rPr lang="en-US" sz="2400" dirty="0"/>
              <a:t> (</a:t>
            </a:r>
            <a:r>
              <a:rPr lang="ar-IQ" sz="2400" dirty="0"/>
              <a:t>المرحلة غير الجنسية </a:t>
            </a:r>
            <a:r>
              <a:rPr lang="ar-IQ" sz="2400" dirty="0" smtClean="0"/>
              <a:t>منه </a:t>
            </a:r>
            <a:r>
              <a:rPr lang="en-US" sz="2400" dirty="0" err="1"/>
              <a:t>Fushrium</a:t>
            </a:r>
            <a:r>
              <a:rPr lang="en-US" sz="2400" dirty="0"/>
              <a:t> </a:t>
            </a:r>
            <a:r>
              <a:rPr lang="en-US" sz="2400" dirty="0" err="1"/>
              <a:t>monoliforme</a:t>
            </a:r>
            <a:r>
              <a:rPr lang="en-US" sz="2400" dirty="0" smtClean="0"/>
              <a:t>)</a:t>
            </a:r>
            <a:r>
              <a:rPr lang="ar-IQ" sz="2400" dirty="0" smtClean="0"/>
              <a:t> والتي يجعل النباتات تنمو بصورة غير طبيعية مسببة اضطجاع </a:t>
            </a:r>
            <a:r>
              <a:rPr lang="ar-IQ" sz="2400" dirty="0" err="1" smtClean="0"/>
              <a:t>البادرات</a:t>
            </a:r>
            <a:endParaRPr lang="ar-IQ" sz="2400" dirty="0"/>
          </a:p>
          <a:p>
            <a:pPr algn="just"/>
            <a:endParaRPr lang="ar-IQ" sz="2400" dirty="0"/>
          </a:p>
          <a:p>
            <a:pPr algn="just"/>
            <a:r>
              <a:rPr lang="ar-IQ" sz="2400" dirty="0"/>
              <a:t>هذه هي أعراض "مرض </a:t>
            </a:r>
            <a:r>
              <a:rPr lang="en-US" sz="2400" dirty="0" err="1"/>
              <a:t>Backanae</a:t>
            </a:r>
            <a:r>
              <a:rPr lang="en-US" sz="2400" dirty="0"/>
              <a:t>" (</a:t>
            </a:r>
            <a:r>
              <a:rPr lang="ar-IQ" sz="2400" dirty="0"/>
              <a:t>بمعنى الحماقة) والتي يعرفها اليابانيون منذ أكثر من قرن. في عام 1926 ، نجح في الحصول على مستخلص مفلتر من هذه الفطريات التي يمكن أن تسبب أعراض مرض </a:t>
            </a:r>
            <a:r>
              <a:rPr lang="en-US" sz="2400" dirty="0" err="1"/>
              <a:t>Backanae</a:t>
            </a:r>
            <a:r>
              <a:rPr lang="en-US" sz="2400" dirty="0"/>
              <a:t> </a:t>
            </a:r>
            <a:r>
              <a:rPr lang="ar-IQ" sz="2400" dirty="0"/>
              <a:t>في شتلات الأرز الصحية. في عام 1935 ، عزل </a:t>
            </a:r>
            <a:r>
              <a:rPr lang="en-US" sz="2400" dirty="0" err="1"/>
              <a:t>Yabuta</a:t>
            </a:r>
            <a:r>
              <a:rPr lang="en-US" sz="2400" dirty="0"/>
              <a:t> </a:t>
            </a:r>
            <a:r>
              <a:rPr lang="ar-IQ" sz="2400" dirty="0"/>
              <a:t>المادة الفعالة التي كانت مستقرة تمامًا للحرارة وأعطتها اسم </a:t>
            </a:r>
            <a:r>
              <a:rPr lang="en-US" sz="2400" dirty="0"/>
              <a:t>gibberellin</a:t>
            </a:r>
            <a:endParaRPr lang="ar-IQ" sz="2400" dirty="0"/>
          </a:p>
        </p:txBody>
      </p:sp>
      <p:sp>
        <p:nvSpPr>
          <p:cNvPr id="3" name="مستطيل 2"/>
          <p:cNvSpPr/>
          <p:nvPr/>
        </p:nvSpPr>
        <p:spPr>
          <a:xfrm>
            <a:off x="3851920" y="476672"/>
            <a:ext cx="3959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اكتشاف </a:t>
            </a:r>
            <a:r>
              <a:rPr lang="ar-IQ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الجبرلين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4"/>
    </mc:Choice>
    <mc:Fallback xmlns="">
      <p:transition spd="slow" advTm="6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568" y="476672"/>
            <a:ext cx="7596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3200" b="1" dirty="0"/>
              <a:t>لكن العلماء الأوروبيين والأمريكيين لم يولوا أهمية لهذا العمل ربما </a:t>
            </a:r>
            <a:r>
              <a:rPr lang="ar-IQ" sz="3200" b="1" dirty="0" smtClean="0"/>
              <a:t>بسبب:</a:t>
            </a:r>
          </a:p>
          <a:p>
            <a:r>
              <a:rPr lang="ar-IQ" sz="3200" b="1" dirty="0"/>
              <a:t>1</a:t>
            </a:r>
            <a:r>
              <a:rPr lang="ar-IQ" sz="3200" b="1" dirty="0" smtClean="0"/>
              <a:t>) </a:t>
            </a:r>
            <a:r>
              <a:rPr lang="ar-IQ" sz="3200" b="1" dirty="0"/>
              <a:t>انحرف معظم العلماء الذين يعملون على هرمونات النمو </a:t>
            </a:r>
            <a:r>
              <a:rPr lang="ar-IQ" sz="3200" b="1" dirty="0" smtClean="0"/>
              <a:t>الى تأثير </a:t>
            </a:r>
            <a:r>
              <a:rPr lang="ar-IQ" sz="3200" b="1" dirty="0"/>
              <a:t>حمض </a:t>
            </a:r>
            <a:r>
              <a:rPr lang="ar-IQ" sz="3200" b="1" dirty="0" err="1"/>
              <a:t>الإندول</a:t>
            </a:r>
            <a:r>
              <a:rPr lang="ar-IQ" sz="3200" b="1" dirty="0"/>
              <a:t> أسيتيك (</a:t>
            </a:r>
            <a:r>
              <a:rPr lang="ar-IQ" sz="3200" b="1" dirty="0" err="1"/>
              <a:t>أوكسين</a:t>
            </a:r>
            <a:r>
              <a:rPr lang="ar-IQ" sz="3200" b="1" dirty="0"/>
              <a:t>) ومواد النمو الاصطناعية الأخرى </a:t>
            </a:r>
          </a:p>
          <a:p>
            <a:r>
              <a:rPr lang="ar-IQ" sz="3200" b="1" dirty="0" smtClean="0"/>
              <a:t>(</a:t>
            </a:r>
            <a:r>
              <a:rPr lang="ar-IQ" sz="3200" b="1" dirty="0"/>
              <a:t>2) الترجمة الإنجليزية للعمل الياباني لم تكن متاحة لهم إلا بعد الحرب العالمية الثانية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03648" y="4293096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b="1" dirty="0"/>
              <a:t>أن هناك أنواعًا مختلفة من </a:t>
            </a:r>
            <a:r>
              <a:rPr lang="ar-IQ" b="1" dirty="0" err="1"/>
              <a:t>الجبريللين</a:t>
            </a:r>
            <a:r>
              <a:rPr lang="ar-IQ" b="1" dirty="0"/>
              <a:t> سبق الإشارة إليها في أعمال </a:t>
            </a:r>
            <a:r>
              <a:rPr lang="en-US" b="1" dirty="0" err="1"/>
              <a:t>Yabuta</a:t>
            </a:r>
            <a:r>
              <a:rPr lang="en-US" b="1" dirty="0"/>
              <a:t> &amp; </a:t>
            </a:r>
            <a:r>
              <a:rPr lang="en-US" b="1" dirty="0" err="1"/>
              <a:t>Sumiki</a:t>
            </a:r>
            <a:r>
              <a:rPr lang="en-US" b="1" dirty="0"/>
              <a:t>. </a:t>
            </a:r>
            <a:r>
              <a:rPr lang="ar-IQ" b="1" dirty="0"/>
              <a:t>بصرف النظر عن مصدر الفطريات ، تم العثور على </a:t>
            </a:r>
            <a:r>
              <a:rPr lang="ar-IQ" b="1" dirty="0" err="1"/>
              <a:t>جبريلين</a:t>
            </a:r>
            <a:r>
              <a:rPr lang="ar-IQ" b="1" dirty="0"/>
              <a:t> في وجود مجموعة واسعة من النباتات العليا. تم عزل أول نبات </a:t>
            </a:r>
            <a:r>
              <a:rPr lang="ar-IQ" b="1" dirty="0" err="1"/>
              <a:t>جبريلين</a:t>
            </a:r>
            <a:r>
              <a:rPr lang="ar-IQ" b="1" dirty="0"/>
              <a:t> (</a:t>
            </a:r>
            <a:r>
              <a:rPr lang="en-US" b="1" dirty="0"/>
              <a:t>GA) </a:t>
            </a:r>
            <a:r>
              <a:rPr lang="ar-IQ" b="1" dirty="0"/>
              <a:t>أعلى من بذور الفاصوليا غير الناضجة (</a:t>
            </a:r>
            <a:r>
              <a:rPr lang="en-US" b="1" dirty="0" err="1"/>
              <a:t>Phaseolus</a:t>
            </a:r>
            <a:r>
              <a:rPr lang="en-US" b="1" dirty="0"/>
              <a:t> </a:t>
            </a:r>
            <a:r>
              <a:rPr lang="en-US" b="1" dirty="0" err="1"/>
              <a:t>coccineus</a:t>
            </a:r>
            <a:r>
              <a:rPr lang="en-US" b="1" dirty="0"/>
              <a:t>) </a:t>
            </a:r>
            <a:r>
              <a:rPr lang="ar-IQ" b="1" dirty="0"/>
              <a:t>في عام 1958 والذي أظهره فيما بعد </a:t>
            </a:r>
            <a:r>
              <a:rPr lang="en-US" b="1" dirty="0"/>
              <a:t>MacMillan (1960) </a:t>
            </a:r>
            <a:r>
              <a:rPr lang="ar-IQ" b="1" dirty="0"/>
              <a:t>ليكون متطابقًا مع </a:t>
            </a:r>
            <a:r>
              <a:rPr lang="en-US" b="1" dirty="0"/>
              <a:t>GA1 </a:t>
            </a:r>
            <a:r>
              <a:rPr lang="ar-IQ" b="1" dirty="0"/>
              <a:t>سابقًا المعزول من </a:t>
            </a:r>
            <a:r>
              <a:rPr lang="en-US" b="1" dirty="0"/>
              <a:t>G. </a:t>
            </a:r>
            <a:r>
              <a:rPr lang="en-US" b="1" dirty="0" err="1"/>
              <a:t>fujikuroi</a:t>
            </a:r>
            <a:endParaRPr lang="ar-IQ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1"/>
    </mc:Choice>
    <mc:Fallback xmlns="">
      <p:transition spd="slow" advTm="4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259632" y="620688"/>
            <a:ext cx="6588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IQ" sz="2400" b="1" dirty="0"/>
              <a:t>المعروف الآن أن هناك أكثر من 125 </a:t>
            </a:r>
            <a:r>
              <a:rPr lang="ar-IQ" sz="2400" b="1" dirty="0" err="1"/>
              <a:t>جبريلين</a:t>
            </a:r>
            <a:r>
              <a:rPr lang="ar-IQ" sz="2400" b="1" dirty="0"/>
              <a:t> مختلف (</a:t>
            </a:r>
            <a:r>
              <a:rPr lang="en-US" sz="2400" b="1" dirty="0"/>
              <a:t>GAs) </a:t>
            </a:r>
            <a:r>
              <a:rPr lang="ar-IQ" sz="2400" b="1" dirty="0"/>
              <a:t>تم عزلهم وتميزهم كيميائيًا. </a:t>
            </a:r>
          </a:p>
        </p:txBody>
      </p:sp>
      <p:pic>
        <p:nvPicPr>
          <p:cNvPr id="34818" name="Picture 2" descr="https://tse3.mm.bing.net/th?id=OIP.u9NHz6SuctUDirk-PWU-dAHaFj&amp;pid=Api&amp;P=0&amp;w=211&amp;h=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4104456" cy="22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66" y="1720146"/>
            <a:ext cx="5978996" cy="214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7"/>
    </mc:Choice>
    <mc:Fallback xmlns="">
      <p:transition spd="slow" advTm="6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971600" y="1556792"/>
            <a:ext cx="741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2400" dirty="0" smtClean="0"/>
              <a:t>تم </a:t>
            </a:r>
            <a:r>
              <a:rPr lang="ar-IQ" sz="2400" dirty="0"/>
              <a:t>العثور على </a:t>
            </a:r>
            <a:r>
              <a:rPr lang="en-US" sz="2400" dirty="0"/>
              <a:t>Gibberellins </a:t>
            </a:r>
            <a:r>
              <a:rPr lang="ar-IQ" sz="2400" dirty="0" smtClean="0"/>
              <a:t> في </a:t>
            </a:r>
            <a:r>
              <a:rPr lang="ar-IQ" sz="2400" dirty="0"/>
              <a:t>جميع أجزاء النبات العالي بما في ذلك براعم ، جذور ، أوراق ، زهرة ، بتلات </a:t>
            </a:r>
            <a:r>
              <a:rPr lang="en-US" sz="2400" dirty="0"/>
              <a:t>anthers </a:t>
            </a:r>
            <a:r>
              <a:rPr lang="ar-IQ" sz="2400" dirty="0"/>
              <a:t>والبذور. كما تم عرض نشاط </a:t>
            </a:r>
            <a:r>
              <a:rPr lang="en-US" sz="2400" dirty="0"/>
              <a:t>Gibberellins </a:t>
            </a:r>
            <a:r>
              <a:rPr lang="ar-IQ" sz="2400" dirty="0"/>
              <a:t>في </a:t>
            </a:r>
            <a:r>
              <a:rPr lang="ar-IQ" sz="2400" dirty="0" err="1"/>
              <a:t>البلاستيدات</a:t>
            </a:r>
            <a:r>
              <a:rPr lang="ar-IQ" sz="2400" dirty="0"/>
              <a:t>. بشكل عام ، الأجزاء </a:t>
            </a:r>
            <a:r>
              <a:rPr lang="ar-IQ" sz="2400" dirty="0" smtClean="0"/>
              <a:t>التكاثر تحتوي </a:t>
            </a:r>
            <a:r>
              <a:rPr lang="ar-IQ" sz="2400" dirty="0"/>
              <a:t>على تركيزات أعلى بكثير من </a:t>
            </a:r>
            <a:r>
              <a:rPr lang="ar-IQ" sz="2400" dirty="0" err="1"/>
              <a:t>الجبرلين</a:t>
            </a:r>
            <a:r>
              <a:rPr lang="ar-IQ" sz="2400" dirty="0"/>
              <a:t> من الأجزاء النباتية.</a:t>
            </a:r>
          </a:p>
          <a:p>
            <a:pPr algn="ctr"/>
            <a:endParaRPr lang="ar-IQ" sz="2400" dirty="0"/>
          </a:p>
          <a:p>
            <a:pPr algn="ctr"/>
            <a:r>
              <a:rPr lang="ar-IQ" sz="2400" dirty="0"/>
              <a:t>البذور غير الناضجة غنية بشكل خاص </a:t>
            </a:r>
            <a:r>
              <a:rPr lang="ar-IQ" sz="2400" dirty="0" err="1"/>
              <a:t>بالجبريلين</a:t>
            </a:r>
            <a:r>
              <a:rPr lang="ar-IQ" sz="2400" dirty="0"/>
              <a:t> (10-100 ميكروغرام لكل غرام من الوزن الطازج) وهي أكثر الأجزاء النباتية المفضلة لعزل </a:t>
            </a:r>
            <a:r>
              <a:rPr lang="ar-IQ" sz="2400" dirty="0" err="1"/>
              <a:t>الجبريلين</a:t>
            </a:r>
            <a:r>
              <a:rPr lang="ar-IQ" sz="2400" dirty="0"/>
              <a:t> ودراستهم. في البذور الناضجة ، يميل الجبريون إلى تشكيل مشتقاتهم. في النبات ، قد يحدث </a:t>
            </a:r>
            <a:r>
              <a:rPr lang="ar-IQ" sz="2400" dirty="0" err="1"/>
              <a:t>الجبريلين</a:t>
            </a:r>
            <a:r>
              <a:rPr lang="ar-IQ" sz="2400" dirty="0"/>
              <a:t> في شكلين مختلفين - </a:t>
            </a:r>
            <a:r>
              <a:rPr lang="ar-IQ" sz="2400" dirty="0" err="1"/>
              <a:t>الجبريلين</a:t>
            </a:r>
            <a:r>
              <a:rPr lang="ar-IQ" sz="2400" dirty="0"/>
              <a:t> الحر و </a:t>
            </a:r>
            <a:r>
              <a:rPr lang="ar-IQ" sz="2400" dirty="0" err="1"/>
              <a:t>الجبريلين</a:t>
            </a:r>
            <a:r>
              <a:rPr lang="ar-IQ" sz="2400" dirty="0"/>
              <a:t> المربوطين. </a:t>
            </a:r>
            <a:r>
              <a:rPr lang="ar-IQ" sz="2400" dirty="0" err="1"/>
              <a:t>غيبريللين</a:t>
            </a:r>
            <a:r>
              <a:rPr lang="ar-IQ" sz="2400" dirty="0"/>
              <a:t> ملزمة عادة ما يحدث </a:t>
            </a:r>
            <a:r>
              <a:rPr lang="en-US" sz="2400" dirty="0"/>
              <a:t>gibberellin </a:t>
            </a:r>
            <a:r>
              <a:rPr lang="ar-IQ" sz="2400" dirty="0" err="1"/>
              <a:t>جليكوسيدات</a:t>
            </a:r>
            <a:r>
              <a:rPr lang="ar-IQ" sz="2400" dirty="0"/>
              <a:t>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685297" y="404664"/>
            <a:ext cx="6290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توزيع </a:t>
            </a:r>
            <a:r>
              <a:rPr lang="ar-IQ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الجبريلين</a:t>
            </a:r>
            <a:r>
              <a:rPr lang="ar-IQ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في النبات: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2"/>
    </mc:Choice>
    <mc:Fallback xmlns="">
      <p:transition spd="slow" advTm="2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723900"/>
            <a:ext cx="5257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7"/>
    </mc:Choice>
    <mc:Fallback xmlns="">
      <p:transition spd="slow" advTm="3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004048" y="243513"/>
            <a:ext cx="3076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هدم </a:t>
            </a:r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الجبرلين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331640" y="1340768"/>
            <a:ext cx="66581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IQ" sz="2800" b="1" dirty="0" smtClean="0"/>
              <a:t>1- إدخال </a:t>
            </a:r>
            <a:r>
              <a:rPr lang="ar-IQ" sz="2800" b="1" dirty="0"/>
              <a:t>مجموعة 2-هيدروكسيل في </a:t>
            </a:r>
            <a:r>
              <a:rPr lang="en-US" sz="2800" b="1" dirty="0"/>
              <a:t>GA </a:t>
            </a:r>
            <a:r>
              <a:rPr lang="ar-IQ" sz="2800" b="1" dirty="0" smtClean="0"/>
              <a:t> يقلل </a:t>
            </a:r>
            <a:r>
              <a:rPr lang="ar-IQ" sz="2800" b="1" dirty="0"/>
              <a:t>بشكل ملحوظ نشاطها البيولوجي. مثال على ذلك تحويل </a:t>
            </a:r>
            <a:r>
              <a:rPr lang="en-US" sz="2800" b="1" dirty="0"/>
              <a:t>GA1 </a:t>
            </a:r>
            <a:r>
              <a:rPr lang="ar-IQ" sz="2800" b="1" dirty="0"/>
              <a:t>النشط إلى </a:t>
            </a:r>
            <a:r>
              <a:rPr lang="en-US" sz="2800" b="1" dirty="0"/>
              <a:t>GA8 </a:t>
            </a:r>
            <a:r>
              <a:rPr lang="ar-IQ" sz="2800" b="1" dirty="0" smtClean="0"/>
              <a:t> غير </a:t>
            </a:r>
            <a:r>
              <a:rPr lang="ar-IQ" sz="2800" b="1" dirty="0"/>
              <a:t>النشط. مثال آخر هو تحويل </a:t>
            </a:r>
            <a:r>
              <a:rPr lang="en-US" sz="2800" b="1" dirty="0" smtClean="0"/>
              <a:t>GA4 </a:t>
            </a:r>
            <a:r>
              <a:rPr lang="ar-IQ" sz="2800" b="1" dirty="0"/>
              <a:t>إلى </a:t>
            </a:r>
            <a:r>
              <a:rPr lang="en-US" sz="2800" b="1" dirty="0" smtClean="0"/>
              <a:t>GA34</a:t>
            </a:r>
            <a:r>
              <a:rPr lang="ar-IQ" sz="2800" b="1" dirty="0" smtClean="0"/>
              <a:t>.</a:t>
            </a:r>
            <a:endParaRPr lang="ar-IQ" sz="2800" b="1" dirty="0"/>
          </a:p>
          <a:p>
            <a:pPr algn="just"/>
            <a:endParaRPr lang="ar-IQ" sz="2800" b="1" dirty="0"/>
          </a:p>
          <a:p>
            <a:pPr algn="just"/>
            <a:r>
              <a:rPr lang="ar-IQ" sz="2800" b="1" dirty="0"/>
              <a:t>(2) تحويل الـ </a:t>
            </a:r>
            <a:r>
              <a:rPr lang="en-US" sz="2800" b="1" dirty="0"/>
              <a:t>GAs </a:t>
            </a:r>
            <a:r>
              <a:rPr lang="ar-IQ" sz="2800" b="1" dirty="0" smtClean="0"/>
              <a:t> الحرة </a:t>
            </a:r>
            <a:r>
              <a:rPr lang="ar-IQ" sz="2800" b="1" dirty="0"/>
              <a:t>إلى أشكالها المرتبطة مثل </a:t>
            </a:r>
            <a:r>
              <a:rPr lang="en-US" sz="2800" b="1" dirty="0"/>
              <a:t>gibberellin-glycosides </a:t>
            </a:r>
            <a:r>
              <a:rPr lang="ar-IQ" sz="2800" b="1" dirty="0"/>
              <a:t>أو </a:t>
            </a:r>
            <a:r>
              <a:rPr lang="en-US" sz="2800" b="1" dirty="0" smtClean="0"/>
              <a:t>gibberellin-protein </a:t>
            </a:r>
            <a:r>
              <a:rPr lang="ar-IQ" sz="2800" b="1" dirty="0" smtClean="0"/>
              <a:t>وهذا يعطل عمل  </a:t>
            </a:r>
            <a:r>
              <a:rPr lang="en-US" sz="2800" b="1" dirty="0" smtClean="0"/>
              <a:t>GAs </a:t>
            </a:r>
            <a:r>
              <a:rPr lang="ar-IQ" sz="2800" b="1" dirty="0" smtClean="0"/>
              <a:t> خاصة </a:t>
            </a:r>
            <a:r>
              <a:rPr lang="ar-IQ" sz="2800" b="1" dirty="0"/>
              <a:t>في البذور الناضجة.</a:t>
            </a:r>
          </a:p>
          <a:p>
            <a:pPr algn="just"/>
            <a:endParaRPr lang="ar-IQ" sz="2800" b="1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9"/>
    </mc:Choice>
    <mc:Fallback xmlns="">
      <p:transition spd="slow" advTm="6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450</Words>
  <Application>Microsoft Office PowerPoint</Application>
  <PresentationFormat>عرض على الشاشة (3:4)‏</PresentationFormat>
  <Paragraphs>21</Paragraphs>
  <Slides>7</Slides>
  <Notes>0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msn</dc:creator>
  <cp:lastModifiedBy>alkdeer</cp:lastModifiedBy>
  <cp:revision>18</cp:revision>
  <dcterms:created xsi:type="dcterms:W3CDTF">2020-03-31T10:12:05Z</dcterms:created>
  <dcterms:modified xsi:type="dcterms:W3CDTF">2022-05-07T03:18:08Z</dcterms:modified>
</cp:coreProperties>
</file>